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3" r:id="rId6"/>
    <p:sldId id="258" r:id="rId7"/>
    <p:sldId id="259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635A5-4708-4A82-AFFB-5F3BE7A4F6A3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2EF14-19B5-4055-8F28-C570D8B7F0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1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2EF14-19B5-4055-8F28-C570D8B7F05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039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2EF14-19B5-4055-8F28-C570D8B7F05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039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2EF14-19B5-4055-8F28-C570D8B7F05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03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2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60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52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84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50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57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13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1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12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99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EB16F-0FBA-4279-9521-063A403C87A2}" type="datetimeFigureOut">
              <a:rPr lang="ru-RU" smtClean="0"/>
              <a:t>19.02.2017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71FE-C45B-44D1-AA62-D144F84C1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06859" y="160338"/>
            <a:ext cx="8784976" cy="136815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ЕДИНИЦЫ ИЗМЕРЕНИЯ </a:t>
            </a:r>
            <a:endParaRPr lang="ru-RU" sz="4800" b="1" dirty="0">
              <a:solidFill>
                <a:srgbClr val="C00000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60375" y="2004611"/>
            <a:ext cx="2653818" cy="3587650"/>
            <a:chOff x="400061" y="1616843"/>
            <a:chExt cx="2653818" cy="35876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061" y="3470943"/>
              <a:ext cx="2628900" cy="1733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85293" y="1616843"/>
              <a:ext cx="2568586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Расстояние (</a:t>
              </a:r>
              <a:r>
                <a:rPr lang="en-US" sz="2800" b="1" dirty="0" smtClean="0"/>
                <a:t>S)</a:t>
              </a:r>
            </a:p>
            <a:p>
              <a:r>
                <a:rPr lang="ru-RU" sz="2400" dirty="0" smtClean="0"/>
                <a:t>Миллиметры</a:t>
              </a:r>
            </a:p>
            <a:p>
              <a:r>
                <a:rPr lang="ru-RU" sz="2400" dirty="0" smtClean="0"/>
                <a:t>Сантиметры</a:t>
              </a:r>
            </a:p>
            <a:p>
              <a:r>
                <a:rPr lang="ru-RU" sz="2400" dirty="0" smtClean="0"/>
                <a:t>Метры</a:t>
              </a:r>
            </a:p>
            <a:p>
              <a:r>
                <a:rPr lang="ru-RU" sz="2400" dirty="0" smtClean="0"/>
                <a:t>Километры</a:t>
              </a:r>
            </a:p>
            <a:p>
              <a:endParaRPr lang="en-US" dirty="0" smtClean="0"/>
            </a:p>
          </p:txBody>
        </p:sp>
      </p:grpSp>
      <p:sp>
        <p:nvSpPr>
          <p:cNvPr id="9" name="AutoShape 2" descr="Картинки по запросу миллимет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3727326" y="2012052"/>
            <a:ext cx="2376264" cy="3493481"/>
            <a:chOff x="3477060" y="1634576"/>
            <a:chExt cx="2376264" cy="3493481"/>
          </a:xfrm>
        </p:grpSpPr>
        <p:sp>
          <p:nvSpPr>
            <p:cNvPr id="7" name="TextBox 6"/>
            <p:cNvSpPr txBox="1"/>
            <p:nvPr/>
          </p:nvSpPr>
          <p:spPr>
            <a:xfrm>
              <a:off x="3477060" y="1634576"/>
              <a:ext cx="2376264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Масса (</a:t>
              </a:r>
              <a:r>
                <a:rPr lang="en-US" sz="3200" b="1" dirty="0" smtClean="0"/>
                <a:t>m)</a:t>
              </a:r>
            </a:p>
            <a:p>
              <a:r>
                <a:rPr lang="ru-RU" sz="2400" dirty="0" smtClean="0"/>
                <a:t>Граммы</a:t>
              </a:r>
            </a:p>
            <a:p>
              <a:r>
                <a:rPr lang="ru-RU" sz="2400" dirty="0" smtClean="0"/>
                <a:t>Килограммы</a:t>
              </a:r>
            </a:p>
            <a:p>
              <a:r>
                <a:rPr lang="ru-RU" sz="2400" dirty="0" smtClean="0"/>
                <a:t>Тонны</a:t>
              </a:r>
            </a:p>
            <a:p>
              <a:endParaRPr lang="ru-RU" dirty="0" smtClean="0"/>
            </a:p>
            <a:p>
              <a:endParaRPr lang="en-US" dirty="0" smtClean="0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7175" y="3759061"/>
              <a:ext cx="2096033" cy="1368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Группа 11"/>
          <p:cNvGrpSpPr/>
          <p:nvPr/>
        </p:nvGrpSpPr>
        <p:grpSpPr>
          <a:xfrm>
            <a:off x="6465316" y="1981274"/>
            <a:ext cx="2376264" cy="3545893"/>
            <a:chOff x="6123025" y="852562"/>
            <a:chExt cx="2376264" cy="3545893"/>
          </a:xfrm>
        </p:grpSpPr>
        <p:sp>
          <p:nvSpPr>
            <p:cNvPr id="8" name="TextBox 7"/>
            <p:cNvSpPr txBox="1"/>
            <p:nvPr/>
          </p:nvSpPr>
          <p:spPr>
            <a:xfrm>
              <a:off x="6123025" y="852562"/>
              <a:ext cx="2376264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Время (</a:t>
              </a:r>
              <a:r>
                <a:rPr lang="en-US" sz="3200" b="1" dirty="0"/>
                <a:t>t</a:t>
              </a:r>
              <a:r>
                <a:rPr lang="en-US" sz="3200" b="1" dirty="0" smtClean="0"/>
                <a:t>)</a:t>
              </a:r>
            </a:p>
            <a:p>
              <a:r>
                <a:rPr lang="ru-RU" sz="2400" dirty="0" smtClean="0"/>
                <a:t>Секунды</a:t>
              </a:r>
            </a:p>
            <a:p>
              <a:r>
                <a:rPr lang="ru-RU" sz="2400" dirty="0" smtClean="0"/>
                <a:t>Минуты</a:t>
              </a:r>
            </a:p>
            <a:p>
              <a:r>
                <a:rPr lang="ru-RU" sz="2400" dirty="0" smtClean="0"/>
                <a:t>Часы</a:t>
              </a:r>
            </a:p>
            <a:p>
              <a:endParaRPr lang="ru-RU" dirty="0" smtClean="0"/>
            </a:p>
            <a:p>
              <a:endParaRPr lang="en-US" dirty="0" smtClean="0"/>
            </a:p>
          </p:txBody>
        </p:sp>
        <p:pic>
          <p:nvPicPr>
            <p:cNvPr id="1030" name="Picture 6" descr="Картинки по запросу измерить время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781" y="3130654"/>
              <a:ext cx="2214499" cy="1267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7826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вопрос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575" y="2852936"/>
            <a:ext cx="2422402" cy="256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8182" y="188640"/>
            <a:ext cx="84071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ЧЕМ ИЗМЕРИТЬ ИНФОРМАЦИЮ?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5" name="Picture 8" descr="Картинки по запросу килограм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81" y="2660478"/>
            <a:ext cx="2515293" cy="283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Картинки по запросу измерение объёма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1966" b="5326"/>
          <a:stretch/>
        </p:blipFill>
        <p:spPr bwMode="auto">
          <a:xfrm>
            <a:off x="6001866" y="2771204"/>
            <a:ext cx="2664296" cy="271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64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23850" y="87610"/>
            <a:ext cx="8407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4800" b="1" dirty="0" smtClean="0">
                <a:solidFill>
                  <a:srgbClr val="C00000"/>
                </a:solidFill>
              </a:rPr>
              <a:t>АЛФАВИТНЫЙ ПОДХОД К ИЗМЕРЕНИЮ ИНФОРМАЦИИ</a:t>
            </a:r>
            <a:endParaRPr lang="ru-RU" altLang="ru-RU" sz="4800" b="1" dirty="0">
              <a:solidFill>
                <a:srgbClr val="C00000"/>
              </a:solidFill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120478" y="3359145"/>
            <a:ext cx="5844010" cy="14589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4056855" y="3525832"/>
            <a:ext cx="4732215" cy="4873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 eaLnBrk="0" hangingPunct="0">
              <a:lnSpc>
                <a:spcPct val="80000"/>
              </a:lnSpc>
            </a:pPr>
            <a:r>
              <a:rPr lang="ru-RU" altLang="ru-RU" b="1" dirty="0"/>
              <a:t>МОЩНОСТЬ  АЛФАВИТА </a:t>
            </a:r>
            <a:endParaRPr lang="en-US" altLang="ru-RU" b="1" dirty="0"/>
          </a:p>
          <a:p>
            <a:pPr algn="just" eaLnBrk="0" hangingPunct="0">
              <a:lnSpc>
                <a:spcPct val="80000"/>
              </a:lnSpc>
            </a:pPr>
            <a:r>
              <a:rPr lang="ru-RU" altLang="ru-RU" i="1" dirty="0"/>
              <a:t>число  символов  в  алфавите</a:t>
            </a:r>
            <a:r>
              <a:rPr lang="en-US" altLang="ru-RU" i="1" dirty="0"/>
              <a:t> </a:t>
            </a:r>
            <a:r>
              <a:rPr lang="ru-RU" altLang="ru-RU" i="1" dirty="0"/>
              <a:t>(его  размер)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3341140" y="3525832"/>
            <a:ext cx="5286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ru-RU" sz="4800" b="1" dirty="0">
                <a:solidFill>
                  <a:srgbClr val="FF0000"/>
                </a:solidFill>
              </a:rPr>
              <a:t>N</a:t>
            </a:r>
            <a:endParaRPr lang="ru-RU" altLang="ru-RU" sz="4800" b="1" dirty="0">
              <a:solidFill>
                <a:srgbClr val="FF0000"/>
              </a:solidFill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4056855" y="4108445"/>
            <a:ext cx="4732215" cy="6254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 eaLnBrk="0" hangingPunct="0">
              <a:lnSpc>
                <a:spcPct val="80000"/>
              </a:lnSpc>
            </a:pPr>
            <a:r>
              <a:rPr lang="ru-RU" altLang="ru-RU" b="1" dirty="0"/>
              <a:t>ИНФОРМАЦИОННЫЙ  ВЕС  СИМВОЛА</a:t>
            </a:r>
          </a:p>
          <a:p>
            <a:pPr algn="just" eaLnBrk="0" hangingPunct="0">
              <a:lnSpc>
                <a:spcPct val="80000"/>
              </a:lnSpc>
            </a:pPr>
            <a:r>
              <a:rPr lang="ru-RU" altLang="ru-RU" i="1" dirty="0"/>
              <a:t>количество  информации  в  одном  символе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3341140" y="4129082"/>
            <a:ext cx="5302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ru-RU" sz="4800" b="1" dirty="0" err="1">
                <a:solidFill>
                  <a:srgbClr val="FF0000"/>
                </a:solidFill>
              </a:rPr>
              <a:t>i</a:t>
            </a:r>
            <a:endParaRPr lang="ru-RU" altLang="ru-RU" sz="4800" b="1" dirty="0">
              <a:solidFill>
                <a:srgbClr val="FF0000"/>
              </a:solidFill>
            </a:endParaRPr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2987675" y="3135313"/>
            <a:ext cx="431800" cy="0"/>
          </a:xfrm>
          <a:prstGeom prst="line">
            <a:avLst/>
          </a:prstGeom>
          <a:noFill/>
          <a:ln w="76200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1692275" y="1882775"/>
            <a:ext cx="0" cy="666750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23850" y="1861118"/>
            <a:ext cx="8497887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400" b="1" dirty="0" smtClean="0">
                <a:solidFill>
                  <a:srgbClr val="0070C0"/>
                </a:solidFill>
              </a:rPr>
              <a:t>АЛФАВИТ</a:t>
            </a:r>
            <a:r>
              <a:rPr lang="ru-RU" altLang="ru-RU" sz="2400" dirty="0" smtClean="0">
                <a:solidFill>
                  <a:srgbClr val="0070C0"/>
                </a:solidFill>
              </a:rPr>
              <a:t> </a:t>
            </a:r>
            <a:r>
              <a:rPr lang="ru-RU" altLang="ru-RU" sz="2400" dirty="0"/>
              <a:t>– это вся совокупность символов, используемых в </a:t>
            </a:r>
            <a:r>
              <a:rPr lang="ru-RU" altLang="ru-RU" sz="2400" dirty="0" smtClean="0"/>
              <a:t>некотором языке  </a:t>
            </a:r>
            <a:r>
              <a:rPr lang="ru-RU" altLang="ru-RU" sz="2400" dirty="0"/>
              <a:t>для  представления информации</a:t>
            </a:r>
          </a:p>
          <a:p>
            <a:pPr algn="just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0070C0"/>
                </a:solidFill>
              </a:rPr>
              <a:t>МОЩНОСТЬ  АЛФАВИТА</a:t>
            </a:r>
            <a:r>
              <a:rPr lang="en-US" altLang="ru-RU" sz="2400" dirty="0" smtClean="0"/>
              <a:t> </a:t>
            </a:r>
            <a:r>
              <a:rPr lang="ru-RU" altLang="ru-RU" sz="2400" dirty="0"/>
              <a:t>– это  число  символов  в  алфавите. </a:t>
            </a:r>
            <a:endParaRPr lang="ru-RU" altLang="ru-RU" sz="2400" i="1" dirty="0">
              <a:latin typeface="Century Gothic" pitchFamily="34" charset="0"/>
            </a:endParaRPr>
          </a:p>
        </p:txBody>
      </p: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294728" y="3400420"/>
            <a:ext cx="2647950" cy="1376362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altLang="ru-RU" sz="6000" b="1" dirty="0">
                <a:solidFill>
                  <a:srgbClr val="FF0000"/>
                </a:solidFill>
                <a:latin typeface="Arial Narrow" pitchFamily="34" charset="0"/>
              </a:rPr>
              <a:t>2 </a:t>
            </a:r>
            <a:r>
              <a:rPr lang="en-US" altLang="ru-RU" sz="6000" b="1" baseline="42000" dirty="0" err="1">
                <a:solidFill>
                  <a:srgbClr val="FF0000"/>
                </a:solidFill>
                <a:latin typeface="Arial Narrow" pitchFamily="34" charset="0"/>
              </a:rPr>
              <a:t>i</a:t>
            </a:r>
            <a:r>
              <a:rPr lang="en-US" altLang="ru-RU" sz="6000" b="1" baseline="42000" dirty="0">
                <a:solidFill>
                  <a:srgbClr val="FF0000"/>
                </a:solidFill>
                <a:latin typeface="Arial Narrow" pitchFamily="34" charset="0"/>
              </a:rPr>
              <a:t>  </a:t>
            </a:r>
            <a:r>
              <a:rPr lang="en-US" altLang="ru-RU" sz="6000" b="1" dirty="0">
                <a:solidFill>
                  <a:srgbClr val="FF0000"/>
                </a:solidFill>
                <a:latin typeface="Arial Narrow" pitchFamily="34" charset="0"/>
              </a:rPr>
              <a:t>=  N</a:t>
            </a:r>
            <a:endParaRPr lang="ru-RU" altLang="ru-RU" sz="6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1692275" y="4818057"/>
            <a:ext cx="0" cy="442917"/>
          </a:xfrm>
          <a:prstGeom prst="line">
            <a:avLst/>
          </a:prstGeom>
          <a:ln>
            <a:headEnd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3120479" y="5260974"/>
            <a:ext cx="5844010" cy="13763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4139953" y="5429249"/>
            <a:ext cx="4649118" cy="48736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just" eaLnBrk="0" hangingPunct="0">
              <a:lnSpc>
                <a:spcPct val="80000"/>
              </a:lnSpc>
            </a:pPr>
            <a:r>
              <a:rPr lang="ru-RU" altLang="ru-RU" i="1" dirty="0" smtClean="0"/>
              <a:t>число  символов  в  сообщении</a:t>
            </a:r>
            <a:endParaRPr lang="ru-RU" altLang="ru-RU" i="1" dirty="0"/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3361777" y="5429249"/>
            <a:ext cx="528638" cy="4889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altLang="ru-RU" sz="4800" b="1" dirty="0">
                <a:solidFill>
                  <a:schemeClr val="hlink"/>
                </a:solidFill>
              </a:rPr>
              <a:t>K</a:t>
            </a:r>
            <a:endParaRPr lang="ru-RU" altLang="ru-RU" sz="4800" b="1" dirty="0">
              <a:solidFill>
                <a:schemeClr val="hlink"/>
              </a:solidFill>
            </a:endParaRPr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4139952" y="6011862"/>
            <a:ext cx="4649118" cy="500062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just" eaLnBrk="0" hangingPunct="0">
              <a:lnSpc>
                <a:spcPct val="80000"/>
              </a:lnSpc>
            </a:pPr>
            <a:r>
              <a:rPr lang="ru-RU" altLang="ru-RU" i="1" dirty="0" smtClean="0"/>
              <a:t>количество  информации  в  сообщении</a:t>
            </a:r>
            <a:endParaRPr lang="ru-RU" altLang="ru-RU" i="1" dirty="0"/>
          </a:p>
        </p:txBody>
      </p:sp>
      <p:sp>
        <p:nvSpPr>
          <p:cNvPr id="35" name="Rectangle 49"/>
          <p:cNvSpPr>
            <a:spLocks noChangeArrowheads="1"/>
          </p:cNvSpPr>
          <p:nvPr/>
        </p:nvSpPr>
        <p:spPr bwMode="auto">
          <a:xfrm>
            <a:off x="3361777" y="6021385"/>
            <a:ext cx="530225" cy="5016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en-US" altLang="ru-RU" sz="4800" b="1" dirty="0">
                <a:solidFill>
                  <a:schemeClr val="hlink"/>
                </a:solidFill>
              </a:rPr>
              <a:t>I</a:t>
            </a:r>
            <a:endParaRPr lang="ru-RU" altLang="ru-RU" sz="4800" b="1" dirty="0">
              <a:solidFill>
                <a:schemeClr val="hlink"/>
              </a:solidFill>
            </a:endParaRPr>
          </a:p>
        </p:txBody>
      </p:sp>
      <p:sp>
        <p:nvSpPr>
          <p:cNvPr id="36" name="AutoShape 40"/>
          <p:cNvSpPr>
            <a:spLocks noChangeArrowheads="1"/>
          </p:cNvSpPr>
          <p:nvPr/>
        </p:nvSpPr>
        <p:spPr bwMode="auto">
          <a:xfrm>
            <a:off x="306040" y="5260973"/>
            <a:ext cx="2647950" cy="1376362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altLang="ru-RU" sz="6000" b="1" dirty="0">
                <a:solidFill>
                  <a:schemeClr val="hlink"/>
                </a:solidFill>
                <a:latin typeface="Arial Narrow" pitchFamily="34" charset="0"/>
              </a:rPr>
              <a:t>I = K </a:t>
            </a:r>
            <a:r>
              <a:rPr lang="en-US" altLang="ru-RU" sz="6000" b="1" baseline="20000" dirty="0">
                <a:solidFill>
                  <a:schemeClr val="hlink"/>
                </a:solidFill>
                <a:latin typeface="Arial Narrow" pitchFamily="34" charset="0"/>
                <a:sym typeface="Symbol" pitchFamily="18" charset="2"/>
              </a:rPr>
              <a:t> </a:t>
            </a:r>
            <a:r>
              <a:rPr lang="en-US" altLang="ru-RU" sz="6000" b="1" dirty="0" err="1">
                <a:solidFill>
                  <a:srgbClr val="FF0000"/>
                </a:solidFill>
                <a:latin typeface="Arial Narrow" pitchFamily="34" charset="0"/>
                <a:sym typeface="Symbol" pitchFamily="18" charset="2"/>
              </a:rPr>
              <a:t>i</a:t>
            </a:r>
            <a:endParaRPr lang="ru-RU" altLang="ru-RU" sz="6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2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14337" y="332656"/>
            <a:ext cx="8407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4800" b="1" dirty="0" smtClean="0">
                <a:solidFill>
                  <a:srgbClr val="C00000"/>
                </a:solidFill>
              </a:rPr>
              <a:t>МИНИМАЛЬНЫЙ АЛФАВИТ</a:t>
            </a:r>
            <a:endParaRPr lang="ru-RU" altLang="ru-RU" sz="4800" b="1" dirty="0">
              <a:solidFill>
                <a:srgbClr val="C00000"/>
              </a:solidFill>
            </a:endParaRPr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2987675" y="3135313"/>
            <a:ext cx="431800" cy="0"/>
          </a:xfrm>
          <a:prstGeom prst="line">
            <a:avLst/>
          </a:prstGeom>
          <a:noFill/>
          <a:ln w="76200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1692275" y="1882775"/>
            <a:ext cx="0" cy="666750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336007" y="3409898"/>
            <a:ext cx="56181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</a:rPr>
              <a:t>bi</a:t>
            </a:r>
            <a:r>
              <a:rPr lang="ru-RU" sz="3200" dirty="0" err="1"/>
              <a:t>nary</a:t>
            </a:r>
            <a:r>
              <a:rPr lang="ru-RU" sz="3200" dirty="0"/>
              <a:t> </a:t>
            </a:r>
            <a:r>
              <a:rPr lang="ru-RU" sz="3200" dirty="0" err="1"/>
              <a:t>digi</a:t>
            </a:r>
            <a:r>
              <a:rPr lang="ru-RU" sz="3200" b="1" dirty="0" err="1">
                <a:solidFill>
                  <a:srgbClr val="FF0000"/>
                </a:solidFill>
              </a:rPr>
              <a:t>t</a:t>
            </a:r>
            <a:r>
              <a:rPr lang="ru-RU" sz="3200" dirty="0"/>
              <a:t> </a:t>
            </a:r>
            <a:r>
              <a:rPr lang="ru-RU" sz="3200" dirty="0" smtClean="0"/>
              <a:t>-</a:t>
            </a:r>
            <a:r>
              <a:rPr lang="ru-RU" sz="3200" dirty="0"/>
              <a:t> </a:t>
            </a:r>
            <a:r>
              <a:rPr lang="ru-RU" sz="3200" i="1" dirty="0"/>
              <a:t>двоичная цифра</a:t>
            </a:r>
            <a:endParaRPr lang="ru-RU" altLang="ru-RU" sz="3200" i="1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19748" y="1169809"/>
            <a:ext cx="7568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</a:t>
            </a:r>
            <a:endParaRPr lang="ru-RU" sz="1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0232" y="1268397"/>
            <a:ext cx="7568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endParaRPr lang="ru-RU" sz="1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00037" y="4293096"/>
            <a:ext cx="8521700" cy="9361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 бит </a:t>
            </a:r>
            <a:r>
              <a:rPr lang="ru-RU" sz="2800" dirty="0" smtClean="0">
                <a:solidFill>
                  <a:schemeClr val="tx1"/>
                </a:solidFill>
              </a:rPr>
              <a:t>- это информационный </a:t>
            </a:r>
            <a:r>
              <a:rPr lang="ru-RU" sz="2800" dirty="0">
                <a:solidFill>
                  <a:schemeClr val="tx1"/>
                </a:solidFill>
              </a:rPr>
              <a:t>вес символа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двоичного алфавита.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300037" y="5733256"/>
            <a:ext cx="8521700" cy="6120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БИТ</a:t>
            </a:r>
            <a:r>
              <a:rPr lang="ru-RU" sz="2800" dirty="0" smtClean="0">
                <a:solidFill>
                  <a:schemeClr val="tx1"/>
                </a:solidFill>
              </a:rPr>
              <a:t>  - </a:t>
            </a:r>
            <a:r>
              <a:rPr lang="ru-RU" sz="2800" dirty="0">
                <a:solidFill>
                  <a:schemeClr val="tx1"/>
                </a:solidFill>
              </a:rPr>
              <a:t>минимальная единица измерения информации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>
            <a:off x="4530030" y="5290338"/>
            <a:ext cx="0" cy="442917"/>
          </a:xfrm>
          <a:prstGeom prst="line">
            <a:avLst/>
          </a:prstGeom>
          <a:ln>
            <a:headEnd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026"/>
          <a:stretch/>
        </p:blipFill>
        <p:spPr bwMode="auto">
          <a:xfrm>
            <a:off x="744327" y="1274630"/>
            <a:ext cx="2520280" cy="2549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953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2" grpId="0"/>
      <p:bldP spid="2" grpId="0"/>
      <p:bldP spid="21" grpId="0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14337" y="332656"/>
            <a:ext cx="8407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4800" b="1" dirty="0" smtClean="0">
                <a:solidFill>
                  <a:srgbClr val="C00000"/>
                </a:solidFill>
              </a:rPr>
              <a:t>ДОСТАТОЧНЫЙ АЛФАВИТ</a:t>
            </a:r>
            <a:endParaRPr lang="ru-RU" altLang="ru-RU" sz="4800" b="1" dirty="0">
              <a:solidFill>
                <a:srgbClr val="C00000"/>
              </a:solidFill>
            </a:endParaRPr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2987675" y="3135313"/>
            <a:ext cx="431800" cy="0"/>
          </a:xfrm>
          <a:prstGeom prst="line">
            <a:avLst/>
          </a:prstGeom>
          <a:noFill/>
          <a:ln w="76200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1692275" y="1882775"/>
            <a:ext cx="0" cy="666750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906043" y="1235076"/>
            <a:ext cx="4933950" cy="20313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 sz="2000" b="1" dirty="0"/>
              <a:t>СИМВОЛЬНЫЙ  АЛФАВИТ  КОМПЬЮТЕРА</a:t>
            </a:r>
          </a:p>
          <a:p>
            <a:pPr algn="just">
              <a:spcBef>
                <a:spcPct val="30000"/>
              </a:spcBef>
              <a:buFontTx/>
              <a:buChar char="•"/>
            </a:pPr>
            <a:r>
              <a:rPr lang="ru-RU" altLang="ru-RU" i="1" dirty="0"/>
              <a:t> </a:t>
            </a:r>
            <a:r>
              <a:rPr lang="ru-RU" altLang="ru-RU" sz="2000" i="1" dirty="0"/>
              <a:t>русские (РУССКИЕ) буквы</a:t>
            </a:r>
          </a:p>
          <a:p>
            <a:pPr algn="just">
              <a:buFontTx/>
              <a:buChar char="•"/>
            </a:pPr>
            <a:r>
              <a:rPr lang="ru-RU" altLang="ru-RU" sz="2000" i="1" dirty="0"/>
              <a:t> латинские (</a:t>
            </a:r>
            <a:r>
              <a:rPr lang="en-US" altLang="ru-RU" sz="2000" i="1" dirty="0"/>
              <a:t>LAT</a:t>
            </a:r>
            <a:r>
              <a:rPr lang="ru-RU" altLang="ru-RU" sz="2000" i="1" dirty="0"/>
              <a:t>) буквы</a:t>
            </a:r>
          </a:p>
          <a:p>
            <a:pPr algn="just">
              <a:buFontTx/>
              <a:buChar char="•"/>
            </a:pPr>
            <a:r>
              <a:rPr lang="ru-RU" altLang="ru-RU" sz="2000" i="1" dirty="0"/>
              <a:t> цифры  (1, 2, 3, 4, 5, 6, 7, 8, 9, 0)</a:t>
            </a:r>
          </a:p>
          <a:p>
            <a:pPr algn="just">
              <a:buFontTx/>
              <a:buChar char="•"/>
            </a:pPr>
            <a:r>
              <a:rPr lang="ru-RU" altLang="ru-RU" sz="2000" i="1" dirty="0"/>
              <a:t> математические знаки (+, -, *, </a:t>
            </a:r>
            <a:r>
              <a:rPr lang="en-US" altLang="ru-RU" sz="2000" i="1" dirty="0"/>
              <a:t>/</a:t>
            </a:r>
            <a:r>
              <a:rPr lang="ru-RU" altLang="ru-RU" sz="2000" i="1" dirty="0"/>
              <a:t>, </a:t>
            </a:r>
            <a:r>
              <a:rPr lang="en-US" altLang="ru-RU" sz="2000" i="1" dirty="0"/>
              <a:t>^, </a:t>
            </a:r>
            <a:r>
              <a:rPr lang="ru-RU" altLang="ru-RU" sz="2000" i="1" dirty="0"/>
              <a:t>=) </a:t>
            </a:r>
          </a:p>
          <a:p>
            <a:pPr algn="just">
              <a:buFontTx/>
              <a:buChar char="•"/>
            </a:pPr>
            <a:r>
              <a:rPr lang="ru-RU" altLang="ru-RU" sz="2000" i="1" dirty="0"/>
              <a:t> прочие символы («», №, %, </a:t>
            </a:r>
            <a:r>
              <a:rPr lang="en-US" altLang="ru-RU" sz="2000" i="1" dirty="0"/>
              <a:t>&lt;</a:t>
            </a:r>
            <a:r>
              <a:rPr lang="ru-RU" altLang="ru-RU" sz="2000" i="1" dirty="0"/>
              <a:t>, </a:t>
            </a:r>
            <a:r>
              <a:rPr lang="en-US" altLang="ru-RU" sz="2000" i="1" dirty="0"/>
              <a:t>&gt;</a:t>
            </a:r>
            <a:r>
              <a:rPr lang="ru-RU" altLang="ru-RU" sz="2000" i="1" dirty="0"/>
              <a:t>, </a:t>
            </a:r>
            <a:r>
              <a:rPr lang="en-US" altLang="ru-RU" sz="2000" i="1" dirty="0"/>
              <a:t>:, ;, #, &amp;)</a:t>
            </a:r>
            <a:endParaRPr lang="ru-RU" altLang="ru-RU" sz="2000" i="1" dirty="0"/>
          </a:p>
        </p:txBody>
      </p:sp>
      <p:pic>
        <p:nvPicPr>
          <p:cNvPr id="4102" name="Picture 6" descr="Картинки по запросу клавиатура русска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77" y="1335087"/>
            <a:ext cx="3252064" cy="141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695687" y="2750232"/>
            <a:ext cx="2576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256 символов</a:t>
            </a:r>
            <a:endParaRPr lang="ru-RU" altLang="ru-RU" sz="2800" i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39323" y="3692467"/>
            <a:ext cx="2005418" cy="563936"/>
            <a:chOff x="239323" y="3692467"/>
            <a:chExt cx="2005418" cy="563936"/>
          </a:xfrm>
        </p:grpSpPr>
        <p:sp>
          <p:nvSpPr>
            <p:cNvPr id="19" name="Rectangle 26"/>
            <p:cNvSpPr>
              <a:spLocks noChangeArrowheads="1"/>
            </p:cNvSpPr>
            <p:nvPr/>
          </p:nvSpPr>
          <p:spPr bwMode="auto">
            <a:xfrm>
              <a:off x="239323" y="3692467"/>
              <a:ext cx="1559551" cy="5639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ru-RU" sz="2800" b="1" dirty="0">
                  <a:solidFill>
                    <a:srgbClr val="FF0000"/>
                  </a:solidFill>
                </a:rPr>
                <a:t>N = 2</a:t>
              </a:r>
              <a:r>
                <a:rPr lang="en-US" altLang="ru-RU" sz="2800" b="1" baseline="30000" dirty="0">
                  <a:solidFill>
                    <a:srgbClr val="FF0000"/>
                  </a:solidFill>
                </a:rPr>
                <a:t> </a:t>
              </a:r>
              <a:r>
                <a:rPr lang="en-US" altLang="ru-RU" sz="2800" b="1" baseline="30000" dirty="0" err="1">
                  <a:solidFill>
                    <a:srgbClr val="FF0000"/>
                  </a:solidFill>
                </a:rPr>
                <a:t>i</a:t>
              </a:r>
              <a:endParaRPr lang="ru-RU" altLang="ru-RU" sz="2800" b="1" baseline="30000" dirty="0">
                <a:solidFill>
                  <a:srgbClr val="FF0000"/>
                </a:solidFill>
              </a:endParaRPr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1798874" y="3934408"/>
              <a:ext cx="445867" cy="0"/>
            </a:xfrm>
            <a:prstGeom prst="line">
              <a:avLst/>
            </a:prstGeom>
            <a:ln>
              <a:headEnd/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5497407" y="3692467"/>
            <a:ext cx="3384266" cy="56393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ru-RU" sz="2800" b="1" dirty="0" err="1">
                <a:solidFill>
                  <a:srgbClr val="FF0000"/>
                </a:solidFill>
              </a:rPr>
              <a:t>i</a:t>
            </a:r>
            <a:r>
              <a:rPr lang="en-US" altLang="ru-RU" sz="2800" b="1" dirty="0"/>
              <a:t> = 8 </a:t>
            </a:r>
            <a:r>
              <a:rPr lang="ru-RU" altLang="ru-RU" sz="2800" b="1" dirty="0"/>
              <a:t>бит</a:t>
            </a:r>
            <a:r>
              <a:rPr lang="en-US" altLang="ru-RU" sz="2800" b="1" dirty="0"/>
              <a:t> = </a:t>
            </a:r>
            <a:r>
              <a:rPr lang="ru-RU" altLang="ru-RU" sz="2800" b="1" dirty="0"/>
              <a:t>1 байт</a:t>
            </a:r>
            <a:endParaRPr lang="ru-RU" altLang="ru-RU" sz="2800" b="1" baseline="30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244741" y="3692467"/>
            <a:ext cx="3252667" cy="563936"/>
            <a:chOff x="2244741" y="3692467"/>
            <a:chExt cx="3252667" cy="563936"/>
          </a:xfrm>
        </p:grpSpPr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2244741" y="3692467"/>
              <a:ext cx="2806800" cy="5639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ru-RU" sz="2800" b="1" dirty="0">
                  <a:solidFill>
                    <a:srgbClr val="FF0000"/>
                  </a:solidFill>
                </a:rPr>
                <a:t>N</a:t>
              </a:r>
              <a:r>
                <a:rPr lang="en-US" altLang="ru-RU" sz="2800" b="1" dirty="0"/>
                <a:t> = 256 =</a:t>
              </a:r>
              <a:r>
                <a:rPr lang="ru-RU" altLang="ru-RU" sz="2800" b="1" dirty="0"/>
                <a:t> </a:t>
              </a:r>
              <a:r>
                <a:rPr lang="en-US" altLang="ru-RU" sz="2800" b="1" dirty="0"/>
                <a:t>2</a:t>
              </a:r>
              <a:r>
                <a:rPr lang="en-US" altLang="ru-RU" sz="2800" b="1" baseline="30000" dirty="0"/>
                <a:t> 8</a:t>
              </a:r>
              <a:endParaRPr lang="ru-RU" altLang="ru-RU" sz="2800" b="1" baseline="30000" dirty="0"/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>
              <a:off x="5051541" y="3934408"/>
              <a:ext cx="445867" cy="0"/>
            </a:xfrm>
            <a:prstGeom prst="line">
              <a:avLst/>
            </a:prstGeom>
            <a:ln>
              <a:headEnd/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197643" y="4581128"/>
            <a:ext cx="8642350" cy="9541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FF0000"/>
                </a:solidFill>
              </a:rPr>
              <a:t>1  байт  </a:t>
            </a:r>
            <a:r>
              <a:rPr lang="ru-RU" altLang="ru-RU" sz="2800" dirty="0"/>
              <a:t>-  это  информационный  вес  одного  символа  компьютерного  алфавита</a:t>
            </a:r>
          </a:p>
        </p:txBody>
      </p:sp>
    </p:spTree>
    <p:extLst>
      <p:ext uri="{BB962C8B-B14F-4D97-AF65-F5344CB8AC3E}">
        <p14:creationId xmlns:p14="http://schemas.microsoft.com/office/powerpoint/2010/main" val="140534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solidFill>
                  <a:srgbClr val="C00000"/>
                </a:solidFill>
              </a:rPr>
              <a:t>ПРОИЗВОДНЫЕ ЕДИНИЦЫ ИЗМЕРЕНИЯ ИНФОРМАЦИИ</a:t>
            </a:r>
            <a:endParaRPr lang="ru-RU" altLang="ru-RU" sz="4000" b="1" dirty="0" smtClean="0">
              <a:solidFill>
                <a:srgbClr val="C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3"/>
            <a:ext cx="8229600" cy="17281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altLang="ru-RU" b="1" u="sng" dirty="0" smtClean="0"/>
              <a:t>кило</a:t>
            </a:r>
            <a:r>
              <a:rPr lang="ru-RU" altLang="ru-RU" dirty="0" smtClean="0"/>
              <a:t> - 2</a:t>
            </a:r>
            <a:r>
              <a:rPr lang="ru-RU" altLang="ru-RU" baseline="30000" dirty="0" smtClean="0"/>
              <a:t>10</a:t>
            </a:r>
            <a:r>
              <a:rPr lang="ru-RU" altLang="ru-RU" dirty="0" smtClean="0"/>
              <a:t>, т.е. </a:t>
            </a:r>
            <a:r>
              <a:rPr lang="ru-RU" altLang="ru-RU" dirty="0" smtClean="0"/>
              <a:t>1024</a:t>
            </a:r>
            <a:endParaRPr lang="ru-RU" altLang="ru-RU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altLang="ru-RU" b="1" u="sng" dirty="0" smtClean="0"/>
              <a:t>мега</a:t>
            </a:r>
            <a:r>
              <a:rPr lang="ru-RU" altLang="ru-RU" dirty="0" smtClean="0"/>
              <a:t> </a:t>
            </a:r>
            <a:r>
              <a:rPr lang="ru-RU" altLang="ru-RU" dirty="0" smtClean="0"/>
              <a:t>- 2</a:t>
            </a:r>
            <a:r>
              <a:rPr lang="ru-RU" altLang="ru-RU" baseline="30000" dirty="0" smtClean="0"/>
              <a:t>20</a:t>
            </a:r>
            <a:r>
              <a:rPr lang="ru-RU" altLang="ru-RU" dirty="0" smtClean="0"/>
              <a:t>, т.е. 1048576 </a:t>
            </a:r>
            <a:r>
              <a:rPr lang="ru-RU" altLang="ru-RU" sz="1800" dirty="0" smtClean="0"/>
              <a:t>(около миллиона</a:t>
            </a:r>
            <a:r>
              <a:rPr lang="ru-RU" altLang="ru-RU" sz="1800" dirty="0" smtClean="0"/>
              <a:t>)</a:t>
            </a:r>
            <a:r>
              <a:rPr lang="ru-RU" altLang="ru-RU" dirty="0" smtClean="0"/>
              <a:t> </a:t>
            </a:r>
            <a:endParaRPr lang="ru-RU" altLang="ru-RU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altLang="ru-RU" b="1" u="sng" dirty="0" err="1" smtClean="0"/>
              <a:t>гига</a:t>
            </a:r>
            <a:r>
              <a:rPr lang="ru-RU" altLang="ru-RU" dirty="0" smtClean="0"/>
              <a:t> </a:t>
            </a:r>
            <a:r>
              <a:rPr lang="ru-RU" altLang="ru-RU" dirty="0" smtClean="0"/>
              <a:t>- 2</a:t>
            </a:r>
            <a:r>
              <a:rPr lang="ru-RU" altLang="ru-RU" baseline="30000" dirty="0" smtClean="0"/>
              <a:t>30</a:t>
            </a:r>
            <a:r>
              <a:rPr lang="ru-RU" altLang="ru-RU" dirty="0" smtClean="0"/>
              <a:t>, т.е. 1073741824 </a:t>
            </a:r>
            <a:r>
              <a:rPr lang="ru-RU" altLang="ru-RU" sz="1800" dirty="0" smtClean="0"/>
              <a:t>(примерно миллиард</a:t>
            </a:r>
            <a:r>
              <a:rPr lang="ru-RU" altLang="ru-RU" sz="1800" dirty="0" smtClean="0"/>
              <a:t>)</a:t>
            </a:r>
            <a:endParaRPr lang="ru-RU" altLang="ru-RU" sz="1800" dirty="0" smtClean="0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0" y="3503635"/>
            <a:ext cx="9144000" cy="24456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304800" y="3765472"/>
            <a:ext cx="8677275" cy="576616"/>
            <a:chOff x="304800" y="3765472"/>
            <a:chExt cx="8677275" cy="576616"/>
          </a:xfrm>
        </p:grpSpPr>
        <p:sp>
          <p:nvSpPr>
            <p:cNvPr id="29" name="Rectangle 127"/>
            <p:cNvSpPr>
              <a:spLocks noChangeArrowheads="1"/>
            </p:cNvSpPr>
            <p:nvPr/>
          </p:nvSpPr>
          <p:spPr bwMode="auto">
            <a:xfrm>
              <a:off x="304800" y="3765472"/>
              <a:ext cx="2125663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 b="1" dirty="0">
                  <a:solidFill>
                    <a:srgbClr val="FF0000"/>
                  </a:solidFill>
                </a:rPr>
                <a:t>1 килобайт</a:t>
              </a:r>
            </a:p>
          </p:txBody>
        </p:sp>
        <p:sp>
          <p:nvSpPr>
            <p:cNvPr id="26" name="Rectangle 133"/>
            <p:cNvSpPr>
              <a:spLocks noChangeArrowheads="1"/>
            </p:cNvSpPr>
            <p:nvPr/>
          </p:nvSpPr>
          <p:spPr bwMode="auto">
            <a:xfrm>
              <a:off x="3048000" y="3765472"/>
              <a:ext cx="1038225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 dirty="0"/>
                <a:t>1 Кб</a:t>
              </a:r>
            </a:p>
          </p:txBody>
        </p:sp>
        <p:sp>
          <p:nvSpPr>
            <p:cNvPr id="23" name="Rectangle 137"/>
            <p:cNvSpPr>
              <a:spLocks noChangeArrowheads="1"/>
            </p:cNvSpPr>
            <p:nvPr/>
          </p:nvSpPr>
          <p:spPr bwMode="auto">
            <a:xfrm>
              <a:off x="4697413" y="3765472"/>
              <a:ext cx="1620838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/>
                <a:t>2 </a:t>
              </a:r>
              <a:r>
                <a:rPr lang="ru-RU" altLang="ru-RU" sz="2800" baseline="30000"/>
                <a:t>10</a:t>
              </a:r>
              <a:r>
                <a:rPr lang="ru-RU" altLang="ru-RU" sz="2800"/>
                <a:t> байт</a:t>
              </a:r>
            </a:p>
          </p:txBody>
        </p:sp>
        <p:sp>
          <p:nvSpPr>
            <p:cNvPr id="20" name="Rectangle 141"/>
            <p:cNvSpPr>
              <a:spLocks noChangeArrowheads="1"/>
            </p:cNvSpPr>
            <p:nvPr/>
          </p:nvSpPr>
          <p:spPr bwMode="auto">
            <a:xfrm>
              <a:off x="6965950" y="3765472"/>
              <a:ext cx="2016125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 b="1" dirty="0"/>
                <a:t>1024</a:t>
              </a:r>
              <a:r>
                <a:rPr lang="ru-RU" altLang="ru-RU" sz="2800" dirty="0"/>
                <a:t> байта</a:t>
              </a:r>
            </a:p>
          </p:txBody>
        </p:sp>
        <p:sp>
          <p:nvSpPr>
            <p:cNvPr id="11" name="Rectangle 145"/>
            <p:cNvSpPr>
              <a:spLocks noChangeArrowheads="1"/>
            </p:cNvSpPr>
            <p:nvPr/>
          </p:nvSpPr>
          <p:spPr bwMode="auto">
            <a:xfrm>
              <a:off x="2501900" y="3765472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  <p:sp>
          <p:nvSpPr>
            <p:cNvPr id="14" name="Rectangle 150"/>
            <p:cNvSpPr>
              <a:spLocks noChangeArrowheads="1"/>
            </p:cNvSpPr>
            <p:nvPr/>
          </p:nvSpPr>
          <p:spPr bwMode="auto">
            <a:xfrm>
              <a:off x="4157663" y="3765472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  <p:sp>
          <p:nvSpPr>
            <p:cNvPr id="17" name="Rectangle 153"/>
            <p:cNvSpPr>
              <a:spLocks noChangeArrowheads="1"/>
            </p:cNvSpPr>
            <p:nvPr/>
          </p:nvSpPr>
          <p:spPr bwMode="auto">
            <a:xfrm>
              <a:off x="6389688" y="3765472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04800" y="4486639"/>
            <a:ext cx="8677275" cy="576616"/>
            <a:chOff x="304800" y="4486639"/>
            <a:chExt cx="8677275" cy="576616"/>
          </a:xfrm>
        </p:grpSpPr>
        <p:sp>
          <p:nvSpPr>
            <p:cNvPr id="30" name="Rectangle 129"/>
            <p:cNvSpPr>
              <a:spLocks noChangeArrowheads="1"/>
            </p:cNvSpPr>
            <p:nvPr/>
          </p:nvSpPr>
          <p:spPr bwMode="auto">
            <a:xfrm>
              <a:off x="304800" y="4486639"/>
              <a:ext cx="2125663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 b="1" dirty="0">
                  <a:solidFill>
                    <a:srgbClr val="FF0000"/>
                  </a:solidFill>
                </a:rPr>
                <a:t>1 мегабайт</a:t>
              </a:r>
            </a:p>
          </p:txBody>
        </p:sp>
        <p:sp>
          <p:nvSpPr>
            <p:cNvPr id="27" name="Rectangle 134"/>
            <p:cNvSpPr>
              <a:spLocks noChangeArrowheads="1"/>
            </p:cNvSpPr>
            <p:nvPr/>
          </p:nvSpPr>
          <p:spPr bwMode="auto">
            <a:xfrm>
              <a:off x="3048000" y="4486639"/>
              <a:ext cx="1038225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/>
                <a:t>1 Мб</a:t>
              </a:r>
            </a:p>
          </p:txBody>
        </p:sp>
        <p:sp>
          <p:nvSpPr>
            <p:cNvPr id="24" name="Rectangle 138"/>
            <p:cNvSpPr>
              <a:spLocks noChangeArrowheads="1"/>
            </p:cNvSpPr>
            <p:nvPr/>
          </p:nvSpPr>
          <p:spPr bwMode="auto">
            <a:xfrm>
              <a:off x="4697413" y="4486639"/>
              <a:ext cx="1620838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/>
                <a:t>2 </a:t>
              </a:r>
              <a:r>
                <a:rPr lang="ru-RU" altLang="ru-RU" sz="2800" baseline="30000"/>
                <a:t>10</a:t>
              </a:r>
              <a:r>
                <a:rPr lang="ru-RU" altLang="ru-RU" sz="2800"/>
                <a:t> Кб</a:t>
              </a:r>
            </a:p>
          </p:txBody>
        </p:sp>
        <p:sp>
          <p:nvSpPr>
            <p:cNvPr id="21" name="Rectangle 142"/>
            <p:cNvSpPr>
              <a:spLocks noChangeArrowheads="1"/>
            </p:cNvSpPr>
            <p:nvPr/>
          </p:nvSpPr>
          <p:spPr bwMode="auto">
            <a:xfrm>
              <a:off x="6965950" y="4486639"/>
              <a:ext cx="2016125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 b="1"/>
                <a:t>1024</a:t>
              </a:r>
              <a:r>
                <a:rPr lang="ru-RU" altLang="ru-RU" sz="2800"/>
                <a:t> Кб</a:t>
              </a:r>
            </a:p>
          </p:txBody>
        </p:sp>
        <p:sp>
          <p:nvSpPr>
            <p:cNvPr id="12" name="Rectangle 147"/>
            <p:cNvSpPr>
              <a:spLocks noChangeArrowheads="1"/>
            </p:cNvSpPr>
            <p:nvPr/>
          </p:nvSpPr>
          <p:spPr bwMode="auto">
            <a:xfrm>
              <a:off x="2501900" y="4491295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=</a:t>
              </a:r>
            </a:p>
          </p:txBody>
        </p:sp>
        <p:sp>
          <p:nvSpPr>
            <p:cNvPr id="15" name="Rectangle 151"/>
            <p:cNvSpPr>
              <a:spLocks noChangeArrowheads="1"/>
            </p:cNvSpPr>
            <p:nvPr/>
          </p:nvSpPr>
          <p:spPr bwMode="auto">
            <a:xfrm>
              <a:off x="4157663" y="4491295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  <p:sp>
          <p:nvSpPr>
            <p:cNvPr id="18" name="Rectangle 154"/>
            <p:cNvSpPr>
              <a:spLocks noChangeArrowheads="1"/>
            </p:cNvSpPr>
            <p:nvPr/>
          </p:nvSpPr>
          <p:spPr bwMode="auto">
            <a:xfrm>
              <a:off x="6389688" y="4491295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04800" y="5206217"/>
            <a:ext cx="8677275" cy="576616"/>
            <a:chOff x="304800" y="5206217"/>
            <a:chExt cx="8677275" cy="576616"/>
          </a:xfrm>
        </p:grpSpPr>
        <p:sp>
          <p:nvSpPr>
            <p:cNvPr id="31" name="Rectangle 130"/>
            <p:cNvSpPr>
              <a:spLocks noChangeArrowheads="1"/>
            </p:cNvSpPr>
            <p:nvPr/>
          </p:nvSpPr>
          <p:spPr bwMode="auto">
            <a:xfrm>
              <a:off x="304800" y="5206217"/>
              <a:ext cx="2125663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 b="1" dirty="0">
                  <a:solidFill>
                    <a:srgbClr val="FF0000"/>
                  </a:solidFill>
                </a:rPr>
                <a:t>1 гигабайт</a:t>
              </a:r>
            </a:p>
          </p:txBody>
        </p:sp>
        <p:sp>
          <p:nvSpPr>
            <p:cNvPr id="28" name="Rectangle 135"/>
            <p:cNvSpPr>
              <a:spLocks noChangeArrowheads="1"/>
            </p:cNvSpPr>
            <p:nvPr/>
          </p:nvSpPr>
          <p:spPr bwMode="auto">
            <a:xfrm>
              <a:off x="3048000" y="5206217"/>
              <a:ext cx="1038225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/>
                <a:t>1 Гб</a:t>
              </a:r>
            </a:p>
          </p:txBody>
        </p:sp>
        <p:sp>
          <p:nvSpPr>
            <p:cNvPr id="25" name="Rectangle 139"/>
            <p:cNvSpPr>
              <a:spLocks noChangeArrowheads="1"/>
            </p:cNvSpPr>
            <p:nvPr/>
          </p:nvSpPr>
          <p:spPr bwMode="auto">
            <a:xfrm>
              <a:off x="4697413" y="5206217"/>
              <a:ext cx="1620838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/>
                <a:t>2 </a:t>
              </a:r>
              <a:r>
                <a:rPr lang="ru-RU" altLang="ru-RU" sz="2800" baseline="30000"/>
                <a:t>10</a:t>
              </a:r>
              <a:r>
                <a:rPr lang="ru-RU" altLang="ru-RU" sz="2800"/>
                <a:t> Мб</a:t>
              </a:r>
            </a:p>
          </p:txBody>
        </p:sp>
        <p:sp>
          <p:nvSpPr>
            <p:cNvPr id="22" name="Rectangle 143"/>
            <p:cNvSpPr>
              <a:spLocks noChangeArrowheads="1"/>
            </p:cNvSpPr>
            <p:nvPr/>
          </p:nvSpPr>
          <p:spPr bwMode="auto">
            <a:xfrm>
              <a:off x="6965950" y="5206217"/>
              <a:ext cx="2016125" cy="5766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altLang="ru-RU" sz="2800" b="1"/>
                <a:t>1024</a:t>
              </a:r>
              <a:r>
                <a:rPr lang="ru-RU" altLang="ru-RU" sz="2800"/>
                <a:t> Мб</a:t>
              </a:r>
            </a:p>
          </p:txBody>
        </p:sp>
        <p:sp>
          <p:nvSpPr>
            <p:cNvPr id="13" name="Rectangle 148"/>
            <p:cNvSpPr>
              <a:spLocks noChangeArrowheads="1"/>
            </p:cNvSpPr>
            <p:nvPr/>
          </p:nvSpPr>
          <p:spPr bwMode="auto">
            <a:xfrm>
              <a:off x="2501900" y="5217118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  <p:sp>
          <p:nvSpPr>
            <p:cNvPr id="16" name="Rectangle 152"/>
            <p:cNvSpPr>
              <a:spLocks noChangeArrowheads="1"/>
            </p:cNvSpPr>
            <p:nvPr/>
          </p:nvSpPr>
          <p:spPr bwMode="auto">
            <a:xfrm>
              <a:off x="4157663" y="5217118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  <p:sp>
          <p:nvSpPr>
            <p:cNvPr id="19" name="Rectangle 155"/>
            <p:cNvSpPr>
              <a:spLocks noChangeArrowheads="1"/>
            </p:cNvSpPr>
            <p:nvPr/>
          </p:nvSpPr>
          <p:spPr bwMode="auto">
            <a:xfrm>
              <a:off x="6389688" y="5217118"/>
              <a:ext cx="468313" cy="5657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/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634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80622" y="2913366"/>
            <a:ext cx="1080000" cy="540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Бит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02777" y="2919010"/>
            <a:ext cx="1080000" cy="54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Байт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24932" y="2924656"/>
            <a:ext cx="1944000" cy="540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Килобайт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11087" y="2930301"/>
            <a:ext cx="1944000" cy="540000"/>
          </a:xfrm>
          <a:prstGeom prst="roundRect">
            <a:avLst/>
          </a:prstGeom>
          <a:solidFill>
            <a:srgbClr val="FF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Мегабайт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97243" y="2941590"/>
            <a:ext cx="1800000" cy="540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Гигабайт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955676"/>
            <a:ext cx="914400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… в более </a:t>
            </a:r>
            <a:r>
              <a:rPr lang="ru-RU" sz="3200" b="1" u="sng" dirty="0">
                <a:latin typeface="+mn-lt"/>
                <a:cs typeface="+mn-cs"/>
              </a:rPr>
              <a:t>мелкие</a:t>
            </a:r>
            <a:r>
              <a:rPr lang="ru-RU" sz="3200" u="sng" dirty="0">
                <a:latin typeface="+mn-lt"/>
                <a:cs typeface="+mn-cs"/>
              </a:rPr>
              <a:t> </a:t>
            </a:r>
            <a:r>
              <a:rPr lang="ru-RU" sz="3200" dirty="0">
                <a:latin typeface="+mn-lt"/>
                <a:cs typeface="+mn-cs"/>
              </a:rPr>
              <a:t>единицы – </a:t>
            </a:r>
            <a:r>
              <a:rPr lang="ru-RU" sz="3200" b="1" u="sng" cap="small" dirty="0">
                <a:latin typeface="+mn-lt"/>
                <a:cs typeface="+mn-cs"/>
              </a:rPr>
              <a:t>умножать</a:t>
            </a:r>
            <a:r>
              <a:rPr lang="ru-RU" sz="3200" dirty="0">
                <a:latin typeface="+mn-lt"/>
                <a:cs typeface="+mn-cs"/>
              </a:rPr>
              <a:t> на</a:t>
            </a:r>
            <a:r>
              <a:rPr lang="ru-RU" sz="3200" dirty="0" smtClean="0">
                <a:latin typeface="+mn-lt"/>
                <a:cs typeface="+mn-cs"/>
              </a:rPr>
              <a:t>…</a:t>
            </a: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801175"/>
            <a:ext cx="914400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         </a:t>
            </a:r>
            <a:r>
              <a:rPr lang="ru-RU" sz="3200" dirty="0" smtClean="0">
                <a:latin typeface="+mn-lt"/>
                <a:cs typeface="+mn-cs"/>
              </a:rPr>
              <a:t>…</a:t>
            </a:r>
            <a:r>
              <a:rPr lang="ru-RU" sz="3200" dirty="0">
                <a:latin typeface="+mn-lt"/>
                <a:cs typeface="+mn-cs"/>
              </a:rPr>
              <a:t>в более </a:t>
            </a:r>
            <a:r>
              <a:rPr lang="ru-RU" sz="3200" b="1" dirty="0">
                <a:latin typeface="+mn-lt"/>
                <a:cs typeface="+mn-cs"/>
              </a:rPr>
              <a:t>крупные</a:t>
            </a:r>
            <a:r>
              <a:rPr lang="ru-RU" sz="3200" dirty="0">
                <a:latin typeface="+mn-lt"/>
                <a:cs typeface="+mn-cs"/>
              </a:rPr>
              <a:t> единицы – </a:t>
            </a:r>
            <a:r>
              <a:rPr lang="ru-RU" sz="3200" b="1" cap="small" dirty="0">
                <a:latin typeface="+mn-lt"/>
                <a:cs typeface="+mn-cs"/>
              </a:rPr>
              <a:t>делить</a:t>
            </a:r>
            <a:r>
              <a:rPr lang="ru-RU" sz="3200" b="1" dirty="0">
                <a:latin typeface="+mn-lt"/>
                <a:cs typeface="+mn-cs"/>
              </a:rPr>
              <a:t> </a:t>
            </a:r>
            <a:r>
              <a:rPr lang="ru-RU" sz="3200" dirty="0">
                <a:latin typeface="+mn-lt"/>
                <a:cs typeface="+mn-cs"/>
              </a:rPr>
              <a:t>на…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17488" y="5745163"/>
            <a:ext cx="88217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  <a:latin typeface="Calibri" pitchFamily="34" charset="0"/>
              </a:rPr>
              <a:t>Пример</a:t>
            </a:r>
            <a:r>
              <a:rPr lang="ru-RU" altLang="ru-RU" sz="3200" dirty="0">
                <a:solidFill>
                  <a:srgbClr val="FF0000"/>
                </a:solidFill>
                <a:latin typeface="Calibri" pitchFamily="34" charset="0"/>
              </a:rPr>
              <a:t>:  </a:t>
            </a:r>
            <a:r>
              <a:rPr lang="ru-RU" altLang="ru-RU" sz="3200" b="1" dirty="0">
                <a:latin typeface="Calibri" pitchFamily="34" charset="0"/>
              </a:rPr>
              <a:t>725 байт </a:t>
            </a:r>
            <a:r>
              <a:rPr lang="ru-RU" altLang="ru-RU" sz="3200" dirty="0">
                <a:latin typeface="Calibri" pitchFamily="34" charset="0"/>
              </a:rPr>
              <a:t>= 725 * 8 = </a:t>
            </a:r>
            <a:r>
              <a:rPr lang="ru-RU" altLang="ru-RU" sz="3200" b="1" dirty="0">
                <a:latin typeface="Calibri" pitchFamily="34" charset="0"/>
              </a:rPr>
              <a:t>5800 </a:t>
            </a:r>
            <a:r>
              <a:rPr lang="ru-RU" altLang="ru-RU" sz="3200" b="1" dirty="0" smtClean="0">
                <a:latin typeface="Calibri" pitchFamily="34" charset="0"/>
              </a:rPr>
              <a:t>бит</a:t>
            </a:r>
            <a:r>
              <a:rPr lang="ru-RU" altLang="ru-RU" sz="3200" dirty="0" smtClean="0">
                <a:latin typeface="Calibri" pitchFamily="34" charset="0"/>
              </a:rPr>
              <a:t>                   </a:t>
            </a:r>
            <a:endParaRPr lang="ru-RU" altLang="ru-RU" sz="3200" b="1" dirty="0">
              <a:latin typeface="Calibri" pitchFamily="34" charset="0"/>
            </a:endParaRPr>
          </a:p>
        </p:txBody>
      </p:sp>
      <p:sp>
        <p:nvSpPr>
          <p:cNvPr id="4124" name="Text Box 2"/>
          <p:cNvSpPr txBox="1">
            <a:spLocks noChangeArrowheads="1"/>
          </p:cNvSpPr>
          <p:nvPr/>
        </p:nvSpPr>
        <p:spPr bwMode="auto">
          <a:xfrm>
            <a:off x="214313" y="187325"/>
            <a:ext cx="87137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b="1" dirty="0" smtClean="0">
                <a:solidFill>
                  <a:srgbClr val="C00000"/>
                </a:solidFill>
                <a:latin typeface="Calibri" pitchFamily="34" charset="0"/>
              </a:rPr>
              <a:t>ПЕРЕВОД ЕДИНИЦ ИЗМЕРЕНИЯ ИНФОРМАЦИИ</a:t>
            </a:r>
            <a:endParaRPr lang="ru-RU" altLang="ru-RU" sz="3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98450" y="6273224"/>
            <a:ext cx="88217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 dirty="0" smtClean="0">
                <a:latin typeface="Calibri" pitchFamily="34" charset="0"/>
              </a:rPr>
              <a:t>                  </a:t>
            </a:r>
            <a:r>
              <a:rPr lang="ru-RU" altLang="ru-RU" sz="3200" b="1" dirty="0" smtClean="0">
                <a:latin typeface="Calibri" pitchFamily="34" charset="0"/>
              </a:rPr>
              <a:t>725 </a:t>
            </a:r>
            <a:r>
              <a:rPr lang="ru-RU" altLang="ru-RU" sz="3200" b="1" dirty="0">
                <a:latin typeface="Calibri" pitchFamily="34" charset="0"/>
              </a:rPr>
              <a:t>байт </a:t>
            </a:r>
            <a:r>
              <a:rPr lang="ru-RU" altLang="ru-RU" sz="3200" dirty="0">
                <a:latin typeface="Calibri" pitchFamily="34" charset="0"/>
              </a:rPr>
              <a:t>= 725 / 1024 = </a:t>
            </a:r>
            <a:r>
              <a:rPr lang="ru-RU" altLang="ru-RU" sz="3200" b="1" dirty="0">
                <a:latin typeface="Calibri" pitchFamily="34" charset="0"/>
              </a:rPr>
              <a:t>0,7 Килобайт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2135668" y="1540451"/>
            <a:ext cx="1537153" cy="1204337"/>
            <a:chOff x="2135668" y="1540451"/>
            <a:chExt cx="1537153" cy="1204337"/>
          </a:xfrm>
        </p:grpSpPr>
        <p:sp>
          <p:nvSpPr>
            <p:cNvPr id="9" name="Выгнутая вверх стрелка 8"/>
            <p:cNvSpPr/>
            <p:nvPr/>
          </p:nvSpPr>
          <p:spPr>
            <a:xfrm flipH="1">
              <a:off x="2173288" y="2224088"/>
              <a:ext cx="1354137" cy="520700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135668" y="1540451"/>
              <a:ext cx="1537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*1024</a:t>
              </a:r>
              <a:endParaRPr lang="ru-RU" sz="4000" b="1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654050" y="1515324"/>
            <a:ext cx="1355725" cy="1229464"/>
            <a:chOff x="654050" y="1515324"/>
            <a:chExt cx="1355725" cy="1229464"/>
          </a:xfrm>
        </p:grpSpPr>
        <p:sp>
          <p:nvSpPr>
            <p:cNvPr id="8" name="Выгнутая вверх стрелка 7"/>
            <p:cNvSpPr/>
            <p:nvPr/>
          </p:nvSpPr>
          <p:spPr>
            <a:xfrm flipH="1">
              <a:off x="654050" y="2224088"/>
              <a:ext cx="1355725" cy="520700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68331" y="1515324"/>
              <a:ext cx="9271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*8</a:t>
              </a:r>
              <a:endParaRPr lang="ru-RU" sz="4000" b="1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074092" y="1540451"/>
            <a:ext cx="1537153" cy="1204337"/>
            <a:chOff x="4074092" y="1540451"/>
            <a:chExt cx="1537153" cy="1204337"/>
          </a:xfrm>
        </p:grpSpPr>
        <p:sp>
          <p:nvSpPr>
            <p:cNvPr id="10" name="Выгнутая вверх стрелка 9"/>
            <p:cNvSpPr/>
            <p:nvPr/>
          </p:nvSpPr>
          <p:spPr>
            <a:xfrm flipH="1">
              <a:off x="4165600" y="2224088"/>
              <a:ext cx="1354138" cy="520700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74092" y="1540451"/>
              <a:ext cx="1537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*1024</a:t>
              </a:r>
              <a:endParaRPr lang="ru-RU" sz="4000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218804" y="1515324"/>
            <a:ext cx="1537153" cy="1229464"/>
            <a:chOff x="6218804" y="1515324"/>
            <a:chExt cx="1537153" cy="1229464"/>
          </a:xfrm>
        </p:grpSpPr>
        <p:sp>
          <p:nvSpPr>
            <p:cNvPr id="11" name="Выгнутая вверх стрелка 10"/>
            <p:cNvSpPr/>
            <p:nvPr/>
          </p:nvSpPr>
          <p:spPr>
            <a:xfrm flipH="1">
              <a:off x="6310313" y="2224088"/>
              <a:ext cx="1354137" cy="520700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18804" y="1515324"/>
              <a:ext cx="1537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*1024</a:t>
              </a:r>
              <a:endParaRPr lang="ru-RU" sz="4000" b="1" dirty="0"/>
            </a:p>
          </p:txBody>
        </p:sp>
      </p:grpSp>
      <p:grpSp>
        <p:nvGrpSpPr>
          <p:cNvPr id="4098" name="Группа 4097"/>
          <p:cNvGrpSpPr/>
          <p:nvPr/>
        </p:nvGrpSpPr>
        <p:grpSpPr>
          <a:xfrm>
            <a:off x="2135667" y="3624263"/>
            <a:ext cx="1537153" cy="1202039"/>
            <a:chOff x="2135667" y="3624263"/>
            <a:chExt cx="1537153" cy="1202039"/>
          </a:xfrm>
        </p:grpSpPr>
        <p:sp>
          <p:nvSpPr>
            <p:cNvPr id="13" name="Выгнутая вверх стрелка 12"/>
            <p:cNvSpPr/>
            <p:nvPr/>
          </p:nvSpPr>
          <p:spPr>
            <a:xfrm flipV="1">
              <a:off x="2227177" y="3624263"/>
              <a:ext cx="1354137" cy="519112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35667" y="4118416"/>
              <a:ext cx="1537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/1024</a:t>
              </a:r>
              <a:endParaRPr lang="ru-RU" sz="4000" b="1" dirty="0"/>
            </a:p>
          </p:txBody>
        </p:sp>
      </p:grpSp>
      <p:grpSp>
        <p:nvGrpSpPr>
          <p:cNvPr id="4097" name="Группа 4096"/>
          <p:cNvGrpSpPr/>
          <p:nvPr/>
        </p:nvGrpSpPr>
        <p:grpSpPr>
          <a:xfrm>
            <a:off x="654050" y="3624263"/>
            <a:ext cx="1355725" cy="1176912"/>
            <a:chOff x="654050" y="3624263"/>
            <a:chExt cx="1355725" cy="1176912"/>
          </a:xfrm>
        </p:grpSpPr>
        <p:sp>
          <p:nvSpPr>
            <p:cNvPr id="12" name="Выгнутая вверх стрелка 11"/>
            <p:cNvSpPr/>
            <p:nvPr/>
          </p:nvSpPr>
          <p:spPr>
            <a:xfrm flipV="1">
              <a:off x="654050" y="3624263"/>
              <a:ext cx="1355725" cy="519112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68330" y="4093289"/>
              <a:ext cx="9271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/8</a:t>
              </a:r>
              <a:endParaRPr lang="ru-RU" sz="4000" b="1" dirty="0"/>
            </a:p>
          </p:txBody>
        </p:sp>
      </p:grpSp>
      <p:grpSp>
        <p:nvGrpSpPr>
          <p:cNvPr id="4096" name="Группа 4095"/>
          <p:cNvGrpSpPr/>
          <p:nvPr/>
        </p:nvGrpSpPr>
        <p:grpSpPr>
          <a:xfrm>
            <a:off x="4074091" y="3624263"/>
            <a:ext cx="1537153" cy="1202039"/>
            <a:chOff x="4074091" y="3624263"/>
            <a:chExt cx="1537153" cy="1202039"/>
          </a:xfrm>
        </p:grpSpPr>
        <p:sp>
          <p:nvSpPr>
            <p:cNvPr id="14" name="Выгнутая вверх стрелка 13"/>
            <p:cNvSpPr/>
            <p:nvPr/>
          </p:nvSpPr>
          <p:spPr>
            <a:xfrm flipV="1">
              <a:off x="4165600" y="3624263"/>
              <a:ext cx="1354138" cy="519112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74091" y="4118416"/>
              <a:ext cx="1537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/1024</a:t>
              </a:r>
              <a:endParaRPr lang="ru-RU" sz="4000" b="1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218803" y="3624263"/>
            <a:ext cx="1537153" cy="1176912"/>
            <a:chOff x="6218803" y="3624263"/>
            <a:chExt cx="1537153" cy="1176912"/>
          </a:xfrm>
        </p:grpSpPr>
        <p:sp>
          <p:nvSpPr>
            <p:cNvPr id="15" name="Выгнутая вверх стрелка 14"/>
            <p:cNvSpPr/>
            <p:nvPr/>
          </p:nvSpPr>
          <p:spPr>
            <a:xfrm flipV="1">
              <a:off x="6310313" y="3624263"/>
              <a:ext cx="1354137" cy="519112"/>
            </a:xfrm>
            <a:prstGeom prst="curvedDown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18803" y="4093289"/>
              <a:ext cx="15371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/1024</a:t>
              </a:r>
              <a:endParaRPr lang="ru-RU" sz="4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1727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0340" y="560490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Сколько школьных учебников емкостью 350 Кбайт можно разместить на </a:t>
            </a:r>
            <a:r>
              <a:rPr lang="ru-RU" altLang="ru-RU" sz="2400" dirty="0" smtClean="0"/>
              <a:t>флэш-карте в 1 Гб?</a:t>
            </a:r>
            <a:endParaRPr lang="ru-RU" altLang="ru-RU" sz="2400" dirty="0"/>
          </a:p>
        </p:txBody>
      </p:sp>
      <p:pic>
        <p:nvPicPr>
          <p:cNvPr id="3" name="Picture 4" descr="Картинки по запросу вопрос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37" y="507778"/>
            <a:ext cx="108747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Картинки по запросу учёба радость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75" y="1566972"/>
            <a:ext cx="5628555" cy="375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30213" y="5380460"/>
            <a:ext cx="8713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6600" b="1" dirty="0" smtClean="0">
                <a:solidFill>
                  <a:srgbClr val="C00000"/>
                </a:solidFill>
                <a:latin typeface="Calibri" pitchFamily="34" charset="0"/>
              </a:rPr>
              <a:t>УСПЕХОВ В УЧЁБЕ!</a:t>
            </a:r>
            <a:endParaRPr lang="ru-RU" altLang="ru-RU" sz="6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06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367</Words>
  <Application>Microsoft Office PowerPoint</Application>
  <PresentationFormat>Экран (4:3)</PresentationFormat>
  <Paragraphs>97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ЕДИНИЦЫ ИЗМЕРЕНИЯ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ПРОИЗВОДНЫЕ ЕДИНИЦЫ ИЗМЕРЕНИЯ ИНФОРМАЦИИ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Единицы измерения  информации</dc:title>
  <dc:creator>Админ</dc:creator>
  <cp:lastModifiedBy>Админ</cp:lastModifiedBy>
  <cp:revision>14</cp:revision>
  <dcterms:created xsi:type="dcterms:W3CDTF">2017-02-19T08:29:19Z</dcterms:created>
  <dcterms:modified xsi:type="dcterms:W3CDTF">2017-02-19T17:27:03Z</dcterms:modified>
</cp:coreProperties>
</file>